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Sniglet"/>
      <p:regular r:id="rId19"/>
    </p:embeddedFont>
    <p:embeddedFont>
      <p:font typeface="Bangers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FE8880-0144-4819-890A-444AC245D573}">
  <a:tblStyle styleId="{F1FE8880-0144-4819-890A-444AC245D5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ngers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nigle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an entrepreneur or a creative?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dream BIG And do you need money to fund your project?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you need crowdfunding!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Crowd funding gets bored internet users from around the world to give you money.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best crowd funding platform is Kickstarter! 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model uses the Ada-Boost Algorithm - to </a:t>
            </a:r>
            <a:r>
              <a:rPr lang="en"/>
              <a:t>precisely</a:t>
            </a:r>
            <a:r>
              <a:rPr lang="en"/>
              <a:t> predict success or failure of your project! And this is how it works...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looked at Over 200 Thousand past projects to build our machine learning model.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give us some information: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Goal  / Your project duration / Your project description / Category / Country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plug it into our model and get a prognosis for your project.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trustworthy. Our algorithm never lies.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model is optimised to be precise, we won’t let you launch a failure 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Just look at our accuracy score - over 80% predicted correctly.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recap: close to half of all projects fail but with us you can be 80% sure of our predictions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conviced to be a success? Just back our kickstarter project here: …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6f761d6b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6f761d6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have convinced you to launch your project on Kickstarter? But Kickstarter is a ‘All or nothing’ platform.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Meaning if you meet your goal you get all the pledged money, if you don’t reached your goal you get NOTHING!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Nobody likes wasting time with failure. So the important question is - Is your kickstarter project a success?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 click) Spoiler alert! With us it is a succes.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who are we?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Max and Maxima.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are here to tell you, based on our unbeatable machine learning algorithm, </a:t>
            </a:r>
            <a:r>
              <a:rPr lang="en">
                <a:solidFill>
                  <a:schemeClr val="dk1"/>
                </a:solidFill>
              </a:rPr>
              <a:t>if your project will be a success 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should you trust us?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we have 6-weeks experience building complex data science models. And have the best copy pasting skills in the business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order to be a success, you need to know what success looks like, and what failure looks like! But maybe you already have experience with that! We end this now!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6f761d6b1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6f761d6b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So what do you see?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42 % of all crowdfunding projects fail - so five of you will fail!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-Petra? Tell us about your project? BORING! I am already looking for cat videos!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-Tereza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-Chandra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-Andreas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-Martina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So make your campaign a success and come to the 57% of winners!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Maxima will tell you more!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f53a472bd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f53a472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how failure looks like!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-Failures pledged for 1600 USD on average - but all of them get nothing, because they set their goal too high!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-The average failure only has 19 backers - that is as good as nothing!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-Half of all failures only get pledges equal to 1% of their goal.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Dont end up here! Be a winner!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this is what you can expect if you are a winner: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-Average winners get 19,200 USD and have 220 backers!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-Moreover, half of them reaches more than 100 % of the goal.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awesome, right! Become awesome with us!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smart! And launch your project in Hongkong, Luxemburg or Japan! The top places to launch crowdfinding campaigns. And stay away from Italy, Austria and Belgium to raise your chances!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6f761d6b1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6f761d6b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our very general advice is...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* #### Don't ask too much money and set your USD goal realistically around 3500 USD.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* #### Make a detailed (and precise) description of your project.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#### Set sufficient time (project duration) to reach your USD goal - around 30 days would be great.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#### </a:t>
            </a:r>
            <a:r>
              <a:rPr lang="en">
                <a:solidFill>
                  <a:schemeClr val="dk1"/>
                </a:solidFill>
              </a:rPr>
              <a:t>There is no 'one best project category'. Take courage - Any project category can be successful!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LASTLY:  Get as many backers as possible (Strongly advertise your compaign on social media)!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very general advices, but there is a lot to think of!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need our expertise to turn your specific project into a success!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us predict the success of your project with our machine learning model.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5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10" name="Google Shape;10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315275" y="9212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010475" y="6164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15" name="Google Shape;15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flipH="1" rot="169468">
            <a:off x="3608972" y="6461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 flipH="1" rot="169468">
            <a:off x="3380372" y="4175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2.png" id="22" name="Google Shape;22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1992350" y="3777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1763750" y="-11462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bg>
      <p:bgPr>
        <a:solidFill>
          <a:schemeClr val="accent3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28" name="Google Shape;28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1" name="Google Shape;31;p5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×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bg>
      <p:bgPr>
        <a:solidFill>
          <a:srgbClr val="24965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35" name="Google Shape;35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8" name="Google Shape;38;p6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1073625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74251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bg>
      <p:bgPr>
        <a:solidFill>
          <a:schemeClr val="accent5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43" name="Google Shape;43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46" name="Google Shape;46;p7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902950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3315993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5729035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52" name="Google Shape;52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55" name="Google Shape;55;p8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58" name="Google Shape;58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61" name="Google Shape;61;p9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824BB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3.png" id="64" name="Google Shape;64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0A7E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C4CA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Become a kickstarter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now!!!!!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idx="4294967295" type="ctrTitle"/>
          </p:nvPr>
        </p:nvSpPr>
        <p:spPr>
          <a:xfrm>
            <a:off x="54125" y="745150"/>
            <a:ext cx="62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400">
                <a:solidFill>
                  <a:srgbClr val="FAD900"/>
                </a:solidFill>
              </a:rPr>
              <a:t>Our model is </a:t>
            </a:r>
            <a:r>
              <a:rPr lang="en" sz="10400">
                <a:solidFill>
                  <a:srgbClr val="FAD900"/>
                </a:solidFill>
              </a:rPr>
              <a:t> </a:t>
            </a:r>
            <a:endParaRPr sz="10400">
              <a:solidFill>
                <a:srgbClr val="FAD900"/>
              </a:solidFill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7728456" y="2171604"/>
            <a:ext cx="229545" cy="219177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AD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BC00"/>
              </a:solidFill>
            </a:endParaRPr>
          </a:p>
        </p:txBody>
      </p:sp>
      <p:grpSp>
        <p:nvGrpSpPr>
          <p:cNvPr id="162" name="Google Shape;162;p20"/>
          <p:cNvGrpSpPr/>
          <p:nvPr/>
        </p:nvGrpSpPr>
        <p:grpSpPr>
          <a:xfrm>
            <a:off x="7748460" y="407615"/>
            <a:ext cx="983354" cy="983618"/>
            <a:chOff x="6654650" y="3665275"/>
            <a:chExt cx="409100" cy="409125"/>
          </a:xfrm>
        </p:grpSpPr>
        <p:sp>
          <p:nvSpPr>
            <p:cNvPr id="163" name="Google Shape;163;p20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</p:grpSp>
      <p:grpSp>
        <p:nvGrpSpPr>
          <p:cNvPr id="165" name="Google Shape;165;p20"/>
          <p:cNvGrpSpPr/>
          <p:nvPr/>
        </p:nvGrpSpPr>
        <p:grpSpPr>
          <a:xfrm rot="312742">
            <a:off x="4979507" y="1890694"/>
            <a:ext cx="1159880" cy="1040889"/>
            <a:chOff x="553027" y="4322250"/>
            <a:chExt cx="461148" cy="459318"/>
          </a:xfrm>
        </p:grpSpPr>
        <p:sp>
          <p:nvSpPr>
            <p:cNvPr id="166" name="Google Shape;166;p20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  <p:sp>
          <p:nvSpPr>
            <p:cNvPr id="167" name="Google Shape;167;p20"/>
            <p:cNvSpPr/>
            <p:nvPr/>
          </p:nvSpPr>
          <p:spPr>
            <a:xfrm rot="-4954">
              <a:off x="564671" y="4648697"/>
              <a:ext cx="122089" cy="132783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  <p:sp>
          <p:nvSpPr>
            <p:cNvPr id="168" name="Google Shape;168;p20"/>
            <p:cNvSpPr/>
            <p:nvPr/>
          </p:nvSpPr>
          <p:spPr>
            <a:xfrm rot="-4844">
              <a:off x="662130" y="4711421"/>
              <a:ext cx="70077" cy="69108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  <p:sp>
          <p:nvSpPr>
            <p:cNvPr id="169" name="Google Shape;169;p20"/>
            <p:cNvSpPr/>
            <p:nvPr/>
          </p:nvSpPr>
          <p:spPr>
            <a:xfrm rot="-4844">
              <a:off x="553069" y="4603892"/>
              <a:ext cx="70114" cy="69145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BC00"/>
                </a:solidFill>
              </a:endParaRPr>
            </a:p>
          </p:txBody>
        </p:sp>
      </p:grpSp>
      <p:sp>
        <p:nvSpPr>
          <p:cNvPr id="170" name="Google Shape;170;p20"/>
          <p:cNvSpPr/>
          <p:nvPr/>
        </p:nvSpPr>
        <p:spPr>
          <a:xfrm rot="2466625">
            <a:off x="6568799" y="1131498"/>
            <a:ext cx="318882" cy="30447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AD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BC00"/>
              </a:solidFill>
            </a:endParaRPr>
          </a:p>
        </p:txBody>
      </p:sp>
      <p:sp>
        <p:nvSpPr>
          <p:cNvPr id="171" name="Google Shape;171;p20"/>
          <p:cNvSpPr/>
          <p:nvPr/>
        </p:nvSpPr>
        <p:spPr>
          <a:xfrm rot="-1609120">
            <a:off x="7035169" y="1323104"/>
            <a:ext cx="229509" cy="21914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BC00"/>
              </a:solidFill>
            </a:endParaRPr>
          </a:p>
        </p:txBody>
      </p:sp>
      <p:sp>
        <p:nvSpPr>
          <p:cNvPr id="172" name="Google Shape;172;p20"/>
          <p:cNvSpPr/>
          <p:nvPr/>
        </p:nvSpPr>
        <p:spPr>
          <a:xfrm rot="2926137">
            <a:off x="8426693" y="1496695"/>
            <a:ext cx="171867" cy="164105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BC00"/>
              </a:solidFill>
            </a:endParaRPr>
          </a:p>
        </p:txBody>
      </p:sp>
      <p:sp>
        <p:nvSpPr>
          <p:cNvPr id="173" name="Google Shape;173;p20"/>
          <p:cNvSpPr/>
          <p:nvPr/>
        </p:nvSpPr>
        <p:spPr>
          <a:xfrm rot="-1608940">
            <a:off x="7711478" y="397343"/>
            <a:ext cx="154840" cy="147847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AD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BC00"/>
              </a:solidFill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1158424" y="3133100"/>
            <a:ext cx="7827280" cy="12424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38100">
                  <a:solidFill>
                    <a:srgbClr val="FFFFFF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001936">
                    <a:alpha val="21920"/>
                  </a:srgbClr>
                </a:solidFill>
                <a:latin typeface="Bangers"/>
              </a:rPr>
              <a:t>ada-BOOSTED</a:t>
            </a:r>
          </a:p>
        </p:txBody>
      </p:sp>
      <p:sp>
        <p:nvSpPr>
          <p:cNvPr id="175" name="Google Shape;175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965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 rot="-152142">
            <a:off x="1333737" y="2074150"/>
            <a:ext cx="2264818" cy="1840197"/>
          </a:xfrm>
          <a:prstGeom prst="homePlate">
            <a:avLst>
              <a:gd fmla="val 30129" name="adj"/>
            </a:avLst>
          </a:prstGeom>
          <a:solidFill>
            <a:srgbClr val="A6CD02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niglet"/>
                <a:ea typeface="Sniglet"/>
                <a:cs typeface="Sniglet"/>
                <a:sym typeface="Sniglet"/>
              </a:rPr>
              <a:t>Add</a:t>
            </a:r>
            <a:endParaRPr sz="2400">
              <a:latin typeface="Sniglet"/>
              <a:ea typeface="Sniglet"/>
              <a:cs typeface="Sniglet"/>
              <a:sym typeface="Snigle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niglet"/>
                <a:ea typeface="Sniglet"/>
                <a:cs typeface="Sniglet"/>
                <a:sym typeface="Sniglet"/>
              </a:rPr>
              <a:t> Data</a:t>
            </a:r>
            <a:endParaRPr sz="24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2" name="Google Shape;182;p21"/>
          <p:cNvSpPr/>
          <p:nvPr/>
        </p:nvSpPr>
        <p:spPr>
          <a:xfrm rot="-151954">
            <a:off x="3295809" y="1986429"/>
            <a:ext cx="2308355" cy="1840197"/>
          </a:xfrm>
          <a:prstGeom prst="chevron">
            <a:avLst>
              <a:gd fmla="val 29853" name="adj"/>
            </a:avLst>
          </a:prstGeom>
          <a:solidFill>
            <a:srgbClr val="FAD90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niglet"/>
                <a:ea typeface="Sniglet"/>
                <a:cs typeface="Sniglet"/>
                <a:sym typeface="Sniglet"/>
              </a:rPr>
              <a:t>Build Model</a:t>
            </a:r>
            <a:endParaRPr sz="24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3" name="Google Shape;183;p21"/>
          <p:cNvSpPr/>
          <p:nvPr/>
        </p:nvSpPr>
        <p:spPr>
          <a:xfrm rot="-151955">
            <a:off x="5301331" y="1893475"/>
            <a:ext cx="2498440" cy="1840197"/>
          </a:xfrm>
          <a:prstGeom prst="chevron">
            <a:avLst>
              <a:gd fmla="val 29853" name="adj"/>
            </a:avLst>
          </a:prstGeom>
          <a:solidFill>
            <a:srgbClr val="FFA30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niglet"/>
                <a:ea typeface="Sniglet"/>
                <a:cs typeface="Sniglet"/>
                <a:sym typeface="Sniglet"/>
              </a:rPr>
              <a:t>Predict Success</a:t>
            </a:r>
            <a:endParaRPr sz="24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4" name="Google Shape;184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D900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idx="4294967295"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0.81325272</a:t>
            </a:r>
            <a:endParaRPr sz="12000"/>
          </a:p>
        </p:txBody>
      </p:sp>
      <p:sp>
        <p:nvSpPr>
          <p:cNvPr id="190" name="Google Shape;190;p22"/>
          <p:cNvSpPr txBox="1"/>
          <p:nvPr>
            <p:ph idx="4294967295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high </a:t>
            </a:r>
            <a:r>
              <a:rPr lang="en"/>
              <a:t>accuracy </a:t>
            </a:r>
            <a:r>
              <a:rPr lang="en"/>
              <a:t>score*, aren’t you impressed?</a:t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 rot="-1065586">
            <a:off x="548060" y="749067"/>
            <a:ext cx="998274" cy="948466"/>
          </a:xfrm>
          <a:prstGeom prst="star5">
            <a:avLst>
              <a:gd fmla="val 23961" name="adj"/>
              <a:gd fmla="val 105146" name="hf"/>
              <a:gd fmla="val 110557" name="vf"/>
            </a:avLst>
          </a:prstGeom>
          <a:solidFill>
            <a:srgbClr val="824BB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 rot="148705">
            <a:off x="1623771" y="421708"/>
            <a:ext cx="603565" cy="573541"/>
          </a:xfrm>
          <a:prstGeom prst="star5">
            <a:avLst>
              <a:gd fmla="val 23961" name="adj"/>
              <a:gd fmla="val 105146" name="hf"/>
              <a:gd fmla="val 110557" name="vf"/>
            </a:avLst>
          </a:prstGeom>
          <a:solidFill>
            <a:srgbClr val="824BB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 rot="895552">
            <a:off x="7627470" y="3683274"/>
            <a:ext cx="998179" cy="948476"/>
          </a:xfrm>
          <a:prstGeom prst="star5">
            <a:avLst>
              <a:gd fmla="val 23961" name="adj"/>
              <a:gd fmla="val 105146" name="hf"/>
              <a:gd fmla="val 110557" name="vf"/>
            </a:avLst>
          </a:prstGeom>
          <a:solidFill>
            <a:srgbClr val="824BB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"/>
          <p:cNvSpPr/>
          <p:nvPr/>
        </p:nvSpPr>
        <p:spPr>
          <a:xfrm rot="2271768">
            <a:off x="8384069" y="2526061"/>
            <a:ext cx="495134" cy="470770"/>
          </a:xfrm>
          <a:prstGeom prst="star5">
            <a:avLst>
              <a:gd fmla="val 23961" name="adj"/>
              <a:gd fmla="val 105146" name="hf"/>
              <a:gd fmla="val 110557" name="vf"/>
            </a:avLst>
          </a:prstGeom>
          <a:solidFill>
            <a:srgbClr val="824BB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2"/>
          <p:cNvSpPr txBox="1"/>
          <p:nvPr/>
        </p:nvSpPr>
        <p:spPr>
          <a:xfrm>
            <a:off x="4993200" y="4458825"/>
            <a:ext cx="23379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niglet"/>
                <a:ea typeface="Sniglet"/>
                <a:cs typeface="Sniglet"/>
                <a:sym typeface="Sniglet"/>
              </a:rPr>
              <a:t>*F-beta score at beta = 0.5</a:t>
            </a: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idx="4294967295" type="ctrTitle"/>
          </p:nvPr>
        </p:nvSpPr>
        <p:spPr>
          <a:xfrm>
            <a:off x="762000" y="2471150"/>
            <a:ext cx="6349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</a:rPr>
              <a:t>Convinced</a:t>
            </a:r>
            <a:r>
              <a:rPr lang="en" sz="12000">
                <a:solidFill>
                  <a:srgbClr val="FFFFFF"/>
                </a:solidFill>
              </a:rPr>
              <a:t>!</a:t>
            </a:r>
            <a:endParaRPr sz="12000">
              <a:solidFill>
                <a:srgbClr val="FFFFFF"/>
              </a:solidFill>
            </a:endParaRPr>
          </a:p>
        </p:txBody>
      </p:sp>
      <p:sp>
        <p:nvSpPr>
          <p:cNvPr id="202" name="Google Shape;202;p23"/>
          <p:cNvSpPr txBox="1"/>
          <p:nvPr>
            <p:ph idx="4294967295" type="subTitle"/>
          </p:nvPr>
        </p:nvSpPr>
        <p:spPr>
          <a:xfrm>
            <a:off x="762000" y="3296868"/>
            <a:ext cx="65937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Back our kickstarter project here:</a:t>
            </a:r>
            <a:endParaRPr sz="1800">
              <a:solidFill>
                <a:srgbClr val="FFFFFF"/>
              </a:solidFill>
            </a:endParaRPr>
          </a:p>
          <a:p>
            <a:pPr indent="457200" lvl="0" marL="914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https://www.kickstarter.com/max_predictions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3" name="Google Shape;203;p23"/>
          <p:cNvSpPr/>
          <p:nvPr/>
        </p:nvSpPr>
        <p:spPr>
          <a:xfrm>
            <a:off x="6768950" y="81925"/>
            <a:ext cx="2252700" cy="2096400"/>
          </a:xfrm>
          <a:prstGeom prst="wedgeEllipseCallout">
            <a:avLst>
              <a:gd fmla="val -57425" name="adj1"/>
              <a:gd fmla="val 37651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5" name="Google Shape;205;p23"/>
          <p:cNvGrpSpPr/>
          <p:nvPr/>
        </p:nvGrpSpPr>
        <p:grpSpPr>
          <a:xfrm>
            <a:off x="7245714" y="2899278"/>
            <a:ext cx="1475806" cy="1850568"/>
            <a:chOff x="655600" y="3183978"/>
            <a:chExt cx="490627" cy="720234"/>
          </a:xfrm>
        </p:grpSpPr>
        <p:sp>
          <p:nvSpPr>
            <p:cNvPr id="206" name="Google Shape;206;p23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rgbClr val="35C4C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rgbClr val="FF402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rgbClr val="00A7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rgbClr val="FAD9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rgbClr val="A6CD0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23"/>
          <p:cNvSpPr txBox="1"/>
          <p:nvPr/>
        </p:nvSpPr>
        <p:spPr>
          <a:xfrm>
            <a:off x="7075100" y="296150"/>
            <a:ext cx="1554300" cy="15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</a:rPr>
              <a:t>👍</a:t>
            </a:r>
            <a:endParaRPr sz="9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idx="4294967295" type="ctrTitle"/>
          </p:nvPr>
        </p:nvSpPr>
        <p:spPr>
          <a:xfrm>
            <a:off x="762000" y="3461750"/>
            <a:ext cx="4777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Is your project a success?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76" name="Google Shape;76;p12"/>
          <p:cNvSpPr/>
          <p:nvPr/>
        </p:nvSpPr>
        <p:spPr>
          <a:xfrm>
            <a:off x="5608400" y="449600"/>
            <a:ext cx="2818200" cy="2653800"/>
          </a:xfrm>
          <a:prstGeom prst="wedgeEllipseCallout">
            <a:avLst>
              <a:gd fmla="val -57425" name="adj1"/>
              <a:gd fmla="val 37651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2"/>
          <p:cNvSpPr txBox="1"/>
          <p:nvPr>
            <p:ph idx="4294967295" type="body"/>
          </p:nvPr>
        </p:nvSpPr>
        <p:spPr>
          <a:xfrm>
            <a:off x="5760800" y="1046000"/>
            <a:ext cx="26535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!!!Spoiler Alert!!!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     With us, </a:t>
            </a:r>
            <a:endParaRPr sz="2400"/>
          </a:p>
          <a:p>
            <a:pPr indent="45720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700"/>
              <a:t>IT IS!!</a:t>
            </a:r>
            <a:endParaRPr sz="3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4026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idx="4294967295" type="ctrTitle"/>
          </p:nvPr>
        </p:nvSpPr>
        <p:spPr>
          <a:xfrm>
            <a:off x="762000" y="2471150"/>
            <a:ext cx="4229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000000"/>
                </a:solidFill>
              </a:rPr>
              <a:t>Hello!</a:t>
            </a:r>
            <a:endParaRPr sz="12000">
              <a:solidFill>
                <a:srgbClr val="000000"/>
              </a:solidFill>
            </a:endParaRPr>
          </a:p>
        </p:txBody>
      </p:sp>
      <p:sp>
        <p:nvSpPr>
          <p:cNvPr id="84" name="Google Shape;84;p13"/>
          <p:cNvSpPr txBox="1"/>
          <p:nvPr>
            <p:ph idx="4294967295" type="subTitle"/>
          </p:nvPr>
        </p:nvSpPr>
        <p:spPr>
          <a:xfrm>
            <a:off x="762000" y="3296875"/>
            <a:ext cx="78861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We are the Kickstarter Rockstars and we are here to kick it up a level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9239" l="-744" r="9983" t="0"/>
          <a:stretch/>
        </p:blipFill>
        <p:spPr>
          <a:xfrm>
            <a:off x="5049150" y="454175"/>
            <a:ext cx="2515200" cy="2515200"/>
          </a:xfrm>
          <a:prstGeom prst="wedgeEllipseCallout">
            <a:avLst>
              <a:gd fmla="val -60049" name="adj1"/>
              <a:gd fmla="val 3441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87" name="Google Shape;87;p13"/>
          <p:cNvSpPr txBox="1"/>
          <p:nvPr>
            <p:ph idx="4294967295" type="ctrTitle"/>
          </p:nvPr>
        </p:nvSpPr>
        <p:spPr>
          <a:xfrm>
            <a:off x="4139875" y="4285575"/>
            <a:ext cx="4229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000000"/>
                </a:solidFill>
              </a:rPr>
              <a:t>Bam</a:t>
            </a:r>
            <a:r>
              <a:rPr lang="en" sz="12000">
                <a:solidFill>
                  <a:srgbClr val="000000"/>
                </a:solidFill>
              </a:rPr>
              <a:t>!</a:t>
            </a:r>
            <a:endParaRPr sz="120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b="10257" l="0" r="0" t="0"/>
          <a:stretch/>
        </p:blipFill>
        <p:spPr>
          <a:xfrm>
            <a:off x="0" y="-142625"/>
            <a:ext cx="9253250" cy="60217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42400" y="150225"/>
            <a:ext cx="4722900" cy="3526200"/>
          </a:xfrm>
          <a:prstGeom prst="wedgeEllipseCallout">
            <a:avLst>
              <a:gd fmla="val 46349" name="adj1"/>
              <a:gd fmla="val 59475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rPr>
              <a:t>Tired of looking in the mirror and seeing FAILURE?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idx="4294967295" type="ctrTitle"/>
          </p:nvPr>
        </p:nvSpPr>
        <p:spPr>
          <a:xfrm>
            <a:off x="685800" y="1486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$ 123 pledged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00" name="Google Shape;100;p15"/>
          <p:cNvSpPr txBox="1"/>
          <p:nvPr>
            <p:ph idx="4294967295" type="subTitle"/>
          </p:nvPr>
        </p:nvSpPr>
        <p:spPr>
          <a:xfrm>
            <a:off x="685800" y="19447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On average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01" name="Google Shape;101;p15"/>
          <p:cNvSpPr txBox="1"/>
          <p:nvPr>
            <p:ph idx="4294967295" type="ctrTitle"/>
          </p:nvPr>
        </p:nvSpPr>
        <p:spPr>
          <a:xfrm>
            <a:off x="685800" y="41151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10</a:t>
            </a:r>
            <a:r>
              <a:rPr lang="en" sz="7200">
                <a:solidFill>
                  <a:srgbClr val="FFFFFF"/>
                </a:solidFill>
              </a:rPr>
              <a:t>% of goal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02" name="Google Shape;102;p15"/>
          <p:cNvSpPr txBox="1"/>
          <p:nvPr>
            <p:ph idx="4294967295" type="subTitle"/>
          </p:nvPr>
        </p:nvSpPr>
        <p:spPr>
          <a:xfrm>
            <a:off x="685800" y="45736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Total failure!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03" name="Google Shape;103;p15"/>
          <p:cNvSpPr txBox="1"/>
          <p:nvPr>
            <p:ph idx="4294967295" type="ctrTitle"/>
          </p:nvPr>
        </p:nvSpPr>
        <p:spPr>
          <a:xfrm>
            <a:off x="685800" y="28006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185</a:t>
            </a:r>
            <a:r>
              <a:rPr lang="en" sz="4800">
                <a:solidFill>
                  <a:srgbClr val="FFFFFF"/>
                </a:solidFill>
              </a:rPr>
              <a:t> backers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04" name="Google Shape;104;p15"/>
          <p:cNvSpPr txBox="1"/>
          <p:nvPr>
            <p:ph idx="4294967295" type="subTitle"/>
          </p:nvPr>
        </p:nvSpPr>
        <p:spPr>
          <a:xfrm>
            <a:off x="685800" y="325915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Next time ask your mom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556784" y="52832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5"/>
          <p:cNvSpPr txBox="1"/>
          <p:nvPr>
            <p:ph idx="4294967295" type="ctrTitle"/>
          </p:nvPr>
        </p:nvSpPr>
        <p:spPr>
          <a:xfrm>
            <a:off x="838200" y="343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What do you see?</a:t>
            </a:r>
            <a:endParaRPr sz="7200">
              <a:solidFill>
                <a:srgbClr val="FFFFFF"/>
              </a:solidFill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6478"/>
            <a:ext cx="9144001" cy="39483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5282950" y="2553000"/>
            <a:ext cx="1013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😭</a:t>
            </a:r>
            <a:endParaRPr sz="6000"/>
          </a:p>
        </p:txBody>
      </p:sp>
      <p:sp>
        <p:nvSpPr>
          <p:cNvPr id="109" name="Google Shape;109;p15"/>
          <p:cNvSpPr txBox="1"/>
          <p:nvPr/>
        </p:nvSpPr>
        <p:spPr>
          <a:xfrm>
            <a:off x="7704725" y="4152750"/>
            <a:ext cx="1013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😭</a:t>
            </a:r>
            <a:endParaRPr sz="6000"/>
          </a:p>
        </p:txBody>
      </p:sp>
      <p:sp>
        <p:nvSpPr>
          <p:cNvPr id="110" name="Google Shape;110;p15"/>
          <p:cNvSpPr txBox="1"/>
          <p:nvPr/>
        </p:nvSpPr>
        <p:spPr>
          <a:xfrm>
            <a:off x="660625" y="1371450"/>
            <a:ext cx="1013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😭</a:t>
            </a:r>
            <a:endParaRPr sz="6000"/>
          </a:p>
        </p:txBody>
      </p:sp>
      <p:sp>
        <p:nvSpPr>
          <p:cNvPr id="111" name="Google Shape;111;p15"/>
          <p:cNvSpPr txBox="1"/>
          <p:nvPr/>
        </p:nvSpPr>
        <p:spPr>
          <a:xfrm>
            <a:off x="3119850" y="4000350"/>
            <a:ext cx="1013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😭</a:t>
            </a:r>
            <a:endParaRPr sz="6000"/>
          </a:p>
        </p:txBody>
      </p:sp>
      <p:sp>
        <p:nvSpPr>
          <p:cNvPr id="112" name="Google Shape;112;p15"/>
          <p:cNvSpPr txBox="1"/>
          <p:nvPr/>
        </p:nvSpPr>
        <p:spPr>
          <a:xfrm>
            <a:off x="2950550" y="1423650"/>
            <a:ext cx="1013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😭</a:t>
            </a:r>
            <a:endParaRPr sz="6000"/>
          </a:p>
        </p:txBody>
      </p:sp>
      <p:sp>
        <p:nvSpPr>
          <p:cNvPr id="113" name="Google Shape;113;p15"/>
          <p:cNvSpPr txBox="1"/>
          <p:nvPr>
            <p:ph idx="4294967295" type="ctrTitle"/>
          </p:nvPr>
        </p:nvSpPr>
        <p:spPr>
          <a:xfrm rot="-1380208">
            <a:off x="2036144" y="1965005"/>
            <a:ext cx="4777284" cy="1641314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00"/>
                </a:solidFill>
              </a:rPr>
              <a:t>FAILure</a:t>
            </a:r>
            <a:endParaRPr sz="1200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idx="4294967295" type="ctrTitle"/>
          </p:nvPr>
        </p:nvSpPr>
        <p:spPr>
          <a:xfrm>
            <a:off x="685800" y="1486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$ 1600 pledged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19" name="Google Shape;119;p16"/>
          <p:cNvSpPr txBox="1"/>
          <p:nvPr>
            <p:ph idx="4294967295" type="subTitle"/>
          </p:nvPr>
        </p:nvSpPr>
        <p:spPr>
          <a:xfrm>
            <a:off x="685800" y="19447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On average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0" name="Google Shape;120;p16"/>
          <p:cNvSpPr txBox="1"/>
          <p:nvPr>
            <p:ph idx="4294967295" type="ctrTitle"/>
          </p:nvPr>
        </p:nvSpPr>
        <p:spPr>
          <a:xfrm>
            <a:off x="228600" y="38103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1% of goal Reached</a:t>
            </a:r>
            <a:r>
              <a:rPr lang="en"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(Median)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21" name="Google Shape;121;p16"/>
          <p:cNvSpPr txBox="1"/>
          <p:nvPr>
            <p:ph idx="4294967295" type="subTitle"/>
          </p:nvPr>
        </p:nvSpPr>
        <p:spPr>
          <a:xfrm>
            <a:off x="304800" y="42688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Median of </a:t>
            </a:r>
            <a:r>
              <a:rPr lang="en" sz="2400">
                <a:solidFill>
                  <a:srgbClr val="FFFFFF"/>
                </a:solidFill>
              </a:rPr>
              <a:t>failure = Total failure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2" name="Google Shape;122;p16"/>
          <p:cNvSpPr txBox="1"/>
          <p:nvPr>
            <p:ph idx="4294967295" type="ctrTitle"/>
          </p:nvPr>
        </p:nvSpPr>
        <p:spPr>
          <a:xfrm>
            <a:off x="685800" y="2495850"/>
            <a:ext cx="84198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19</a:t>
            </a:r>
            <a:r>
              <a:rPr lang="en" sz="4800">
                <a:solidFill>
                  <a:srgbClr val="FFFFFF"/>
                </a:solidFill>
              </a:rPr>
              <a:t> backers</a:t>
            </a:r>
            <a:r>
              <a:rPr lang="en"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(On average)</a:t>
            </a:r>
            <a:endParaRPr b="1" sz="4800">
              <a:solidFill>
                <a:srgbClr val="FFFFFF"/>
              </a:solidFill>
            </a:endParaRPr>
          </a:p>
        </p:txBody>
      </p:sp>
      <p:sp>
        <p:nvSpPr>
          <p:cNvPr id="123" name="Google Shape;123;p16"/>
          <p:cNvSpPr txBox="1"/>
          <p:nvPr>
            <p:ph idx="12" type="sldNum"/>
          </p:nvPr>
        </p:nvSpPr>
        <p:spPr>
          <a:xfrm>
            <a:off x="8556784" y="52832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16"/>
          <p:cNvSpPr txBox="1"/>
          <p:nvPr>
            <p:ph idx="4294967295" type="ctrTitle"/>
          </p:nvPr>
        </p:nvSpPr>
        <p:spPr>
          <a:xfrm>
            <a:off x="838200" y="343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Failure Looks like: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7299850" y="4408650"/>
            <a:ext cx="18705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6" name="Google Shape;126;p16"/>
          <p:cNvSpPr txBox="1"/>
          <p:nvPr>
            <p:ph idx="4294967295" type="subTitle"/>
          </p:nvPr>
        </p:nvSpPr>
        <p:spPr>
          <a:xfrm>
            <a:off x="609600" y="2954336"/>
            <a:ext cx="7772400" cy="11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Did you even ask your mom</a:t>
            </a:r>
            <a:r>
              <a:rPr lang="en" sz="2400">
                <a:solidFill>
                  <a:srgbClr val="FFFFFF"/>
                </a:solidFill>
              </a:rPr>
              <a:t>? 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idx="4294967295" type="ctrTitle"/>
          </p:nvPr>
        </p:nvSpPr>
        <p:spPr>
          <a:xfrm>
            <a:off x="685800" y="1486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$ 19,200 pledged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32" name="Google Shape;132;p17"/>
          <p:cNvSpPr txBox="1"/>
          <p:nvPr>
            <p:ph idx="4294967295" type="subTitle"/>
          </p:nvPr>
        </p:nvSpPr>
        <p:spPr>
          <a:xfrm>
            <a:off x="685800" y="19447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3" name="Google Shape;133;p17"/>
          <p:cNvSpPr txBox="1"/>
          <p:nvPr>
            <p:ph idx="4294967295" type="ctrTitle"/>
          </p:nvPr>
        </p:nvSpPr>
        <p:spPr>
          <a:xfrm>
            <a:off x="228600" y="3810300"/>
            <a:ext cx="86673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119% of goal reached</a:t>
            </a:r>
            <a:r>
              <a:rPr lang="en"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(Median)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34" name="Google Shape;134;p17"/>
          <p:cNvSpPr txBox="1"/>
          <p:nvPr>
            <p:ph idx="4294967295" type="subTitle"/>
          </p:nvPr>
        </p:nvSpPr>
        <p:spPr>
          <a:xfrm>
            <a:off x="228600" y="42688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Overachieving Success!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5" name="Google Shape;135;p17"/>
          <p:cNvSpPr txBox="1"/>
          <p:nvPr>
            <p:ph idx="4294967295" type="ctrTitle"/>
          </p:nvPr>
        </p:nvSpPr>
        <p:spPr>
          <a:xfrm>
            <a:off x="1371600" y="25720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220</a:t>
            </a:r>
            <a:r>
              <a:rPr lang="en" sz="4800">
                <a:solidFill>
                  <a:srgbClr val="FFFFFF"/>
                </a:solidFill>
              </a:rPr>
              <a:t> backers</a:t>
            </a:r>
            <a:r>
              <a:rPr lang="en"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(On average)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36" name="Google Shape;136;p17"/>
          <p:cNvSpPr txBox="1"/>
          <p:nvPr>
            <p:ph idx="4294967295" type="subTitle"/>
          </p:nvPr>
        </p:nvSpPr>
        <p:spPr>
          <a:xfrm>
            <a:off x="762000" y="3030530"/>
            <a:ext cx="7772400" cy="6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How many friends do YOU have? 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8556784" y="52832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7"/>
          <p:cNvSpPr txBox="1"/>
          <p:nvPr>
            <p:ph idx="4294967295" type="ctrTitle"/>
          </p:nvPr>
        </p:nvSpPr>
        <p:spPr>
          <a:xfrm>
            <a:off x="838200" y="343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Success Looks like: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39" name="Google Shape;139;p17"/>
          <p:cNvSpPr txBox="1"/>
          <p:nvPr>
            <p:ph idx="4294967295" type="subTitle"/>
          </p:nvPr>
        </p:nvSpPr>
        <p:spPr>
          <a:xfrm>
            <a:off x="685800" y="19447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On average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7EB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8"/>
          <p:cNvPicPr preferRelativeResize="0"/>
          <p:nvPr/>
        </p:nvPicPr>
        <p:blipFill rotWithShape="1">
          <a:blip r:embed="rId3">
            <a:alphaModFix/>
          </a:blip>
          <a:srcRect b="0" l="0" r="2047" t="1989"/>
          <a:stretch/>
        </p:blipFill>
        <p:spPr>
          <a:xfrm>
            <a:off x="2048400" y="1372350"/>
            <a:ext cx="4975025" cy="306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/>
          <p:nvPr/>
        </p:nvSpPr>
        <p:spPr>
          <a:xfrm>
            <a:off x="3031853" y="2612325"/>
            <a:ext cx="3163967" cy="1472872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18"/>
          <p:cNvSpPr txBox="1"/>
          <p:nvPr>
            <p:ph idx="4294967295" type="ctrTitle"/>
          </p:nvPr>
        </p:nvSpPr>
        <p:spPr>
          <a:xfrm rot="531">
            <a:off x="1296293" y="789563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900"/>
                </a:solidFill>
              </a:rPr>
              <a:t>Where in the world??</a:t>
            </a:r>
            <a:endParaRPr sz="60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D0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 rot="161729">
            <a:off x="1890661" y="6483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cut the chalk from the cheese</a:t>
            </a:r>
            <a:endParaRPr/>
          </a:p>
        </p:txBody>
      </p:sp>
      <p:graphicFrame>
        <p:nvGraphicFramePr>
          <p:cNvPr id="153" name="Google Shape;153;p19"/>
          <p:cNvGraphicFramePr/>
          <p:nvPr/>
        </p:nvGraphicFramePr>
        <p:xfrm>
          <a:off x="1013350" y="172050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{F1FE8880-0144-4819-890A-444AC245D573}</a:tableStyleId>
              </a:tblPr>
              <a:tblGrid>
                <a:gridCol w="1357625"/>
                <a:gridCol w="1314500"/>
                <a:gridCol w="1336075"/>
                <a:gridCol w="1433125"/>
                <a:gridCol w="1616425"/>
              </a:tblGrid>
              <a:tr h="940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Goal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Blurb Length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Project Duration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Modal Category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66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Failure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600</a:t>
                      </a: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0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124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34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Technology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54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Success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3500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123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30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CD0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Music</a:t>
                      </a:r>
                      <a:endParaRPr sz="2000"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19"/>
          <p:cNvSpPr txBox="1"/>
          <p:nvPr>
            <p:ph idx="4294967295" type="subTitle"/>
          </p:nvPr>
        </p:nvSpPr>
        <p:spPr>
          <a:xfrm>
            <a:off x="984875" y="4286650"/>
            <a:ext cx="13317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*</a:t>
            </a:r>
            <a:r>
              <a:rPr lang="en" sz="900">
                <a:solidFill>
                  <a:srgbClr val="000000"/>
                </a:solidFill>
              </a:rPr>
              <a:t>Medians</a:t>
            </a:r>
            <a:endParaRPr sz="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achimo template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